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51"/>
  </p:notesMasterIdLst>
  <p:handoutMasterIdLst>
    <p:handoutMasterId r:id="rId52"/>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28" r:id="rId38"/>
    <p:sldId id="1629" r:id="rId39"/>
    <p:sldId id="1608" r:id="rId40"/>
    <p:sldId id="1619" r:id="rId41"/>
    <p:sldId id="1620" r:id="rId42"/>
    <p:sldId id="1610" r:id="rId43"/>
    <p:sldId id="1621" r:id="rId44"/>
    <p:sldId id="1625" r:id="rId45"/>
    <p:sldId id="1626" r:id="rId46"/>
    <p:sldId id="1627" r:id="rId47"/>
    <p:sldId id="1603" r:id="rId48"/>
    <p:sldId id="1602" r:id="rId49"/>
    <p:sldId id="1579" r:id="rId50"/>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28"/>
            <p14:sldId id="1629"/>
            <p14:sldId id="1608"/>
            <p14:sldId id="1619"/>
            <p14:sldId id="1620"/>
            <p14:sldId id="1610"/>
            <p14:sldId id="1621"/>
            <p14:sldId id="1625"/>
            <p14:sldId id="1626"/>
            <p14:sldId id="1627"/>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007AD6"/>
    <a:srgbClr val="00B0F0"/>
    <a:srgbClr val="2DA5FF"/>
    <a:srgbClr val="7FBA00"/>
    <a:srgbClr val="1D4380"/>
    <a:srgbClr val="1A1A1A"/>
    <a:srgbClr val="000000"/>
    <a:srgbClr val="0072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p:scale>
          <a:sx n="75" d="100"/>
          <a:sy n="75" d="100"/>
        </p:scale>
        <p:origin x="1080" y="66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3/30/2015 2:32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3/30/2015 2:32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3/30/2015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3/30/2015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3/30/2015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30</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3/30/2015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3/30/2015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3/30/2015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3/30/2015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3/30/2015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3/30/2015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3/30/2015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3/30/2015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7982" y="6356351"/>
            <a:ext cx="2742486" cy="365125"/>
          </a:xfrm>
          <a:prstGeom prst="rect">
            <a:avLst/>
          </a:prstGeom>
        </p:spPr>
        <p:txBody>
          <a:bodyPr/>
          <a:lstStyle/>
          <a:p>
            <a:fld id="{5E356972-2070-47AE-B783-30C805AD0B35}" type="datetimeFigureOut">
              <a:rPr lang="en-US" smtClean="0"/>
              <a:t>3/30/2015</a:t>
            </a:fld>
            <a:endParaRPr lang="en-US"/>
          </a:p>
        </p:txBody>
      </p:sp>
      <p:sp>
        <p:nvSpPr>
          <p:cNvPr id="4" name="Footer Placeholder 3"/>
          <p:cNvSpPr>
            <a:spLocks noGrp="1"/>
          </p:cNvSpPr>
          <p:nvPr>
            <p:ph type="ftr" sz="quarter" idx="11"/>
          </p:nvPr>
        </p:nvSpPr>
        <p:spPr>
          <a:xfrm>
            <a:off x="4037549" y="6356351"/>
            <a:ext cx="411372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08357" y="6356351"/>
            <a:ext cx="2742486" cy="365125"/>
          </a:xfrm>
          <a:prstGeom prst="rect">
            <a:avLst/>
          </a:prstGeom>
        </p:spPr>
        <p:txBody>
          <a:bodyPr/>
          <a:lstStyle/>
          <a:p>
            <a:fld id="{06065B66-4DC1-4FB1-A75A-801D0457E473}" type="slidenum">
              <a:rPr lang="en-US" smtClean="0"/>
              <a:t>‹#›</a:t>
            </a:fld>
            <a:endParaRPr lang="en-US"/>
          </a:p>
        </p:txBody>
      </p:sp>
    </p:spTree>
    <p:extLst>
      <p:ext uri="{BB962C8B-B14F-4D97-AF65-F5344CB8AC3E}">
        <p14:creationId xmlns:p14="http://schemas.microsoft.com/office/powerpoint/2010/main" val="2140585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73962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3/30/2015</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5.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5.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image" Target="../media/image11.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theme" Target="../theme/theme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 id="2147484889" r:id="rId16"/>
    <p:sldLayoutId id="2147484890" r:id="rId17"/>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8.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9" Type="http://schemas.openxmlformats.org/officeDocument/2006/relationships/image" Target="../media/image221.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38" Type="http://schemas.openxmlformats.org/officeDocument/2006/relationships/image" Target="../media/image220.png"/><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37" Type="http://schemas.openxmlformats.org/officeDocument/2006/relationships/image" Target="../media/image219.png"/><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29.png"/></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5.png"/><Relationship Id="rId7" Type="http://schemas.openxmlformats.org/officeDocument/2006/relationships/image" Target="../media/image2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6.png"/><Relationship Id="rId4" Type="http://schemas.microsoft.com/office/2007/relationships/hdphoto" Target="../media/hdphoto15.wdp"/><Relationship Id="rId9" Type="http://schemas.openxmlformats.org/officeDocument/2006/relationships/image" Target="../media/image238.png"/></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4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0.emf"/><Relationship Id="rId5" Type="http://schemas.openxmlformats.org/officeDocument/2006/relationships/image" Target="../media/image221.emf"/><Relationship Id="rId4" Type="http://schemas.openxmlformats.org/officeDocument/2006/relationships/image" Target="../media/image239.emf"/></Relationships>
</file>

<file path=ppt/slides/_rels/slide28.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9.png"/><Relationship Id="rId5" Type="http://schemas.openxmlformats.org/officeDocument/2006/relationships/image" Target="../media/image248.png"/><Relationship Id="rId10" Type="http://schemas.microsoft.com/office/2007/relationships/hdphoto" Target="../media/hdphoto18.wdp"/><Relationship Id="rId4" Type="http://schemas.openxmlformats.org/officeDocument/2006/relationships/image" Target="../media/image247.png"/><Relationship Id="rId9" Type="http://schemas.openxmlformats.org/officeDocument/2006/relationships/image" Target="../media/image252.png"/></Relationships>
</file>

<file path=ppt/slides/_rels/slide34.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 Id="rId9" Type="http://schemas.openxmlformats.org/officeDocument/2006/relationships/image" Target="../media/image2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2.xml"/><Relationship Id="rId4" Type="http://schemas.openxmlformats.org/officeDocument/2006/relationships/image" Target="../media/image21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66291" y="5948729"/>
            <a:ext cx="334308" cy="323860"/>
          </a:xfrm>
          <a:prstGeom prst="rect">
            <a:avLst/>
          </a:prstGeom>
        </p:spPr>
      </p:pic>
      <p:sp>
        <p:nvSpPr>
          <p:cNvPr id="131" name="Rectangle 130"/>
          <p:cNvSpPr/>
          <p:nvPr/>
        </p:nvSpPr>
        <p:spPr>
          <a:xfrm>
            <a:off x="4282329" y="4751335"/>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757233" y="4801493"/>
            <a:ext cx="479233" cy="479233"/>
          </a:xfrm>
          <a:prstGeom prst="flowChartOffpageConnector">
            <a:avLst/>
          </a:prstGeom>
          <a:noFill/>
        </p:spPr>
      </p:pic>
      <p:sp>
        <p:nvSpPr>
          <p:cNvPr id="135" name="Rectangle 134"/>
          <p:cNvSpPr/>
          <p:nvPr/>
        </p:nvSpPr>
        <p:spPr>
          <a:xfrm>
            <a:off x="3130659" y="3664841"/>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702748"/>
            <a:ext cx="479456" cy="478921"/>
          </a:xfrm>
          <a:prstGeom prst="rect">
            <a:avLst/>
          </a:prstGeom>
        </p:spPr>
      </p:pic>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1" name="TextBox 50"/>
          <p:cNvSpPr txBox="1"/>
          <p:nvPr/>
        </p:nvSpPr>
        <p:spPr>
          <a:xfrm>
            <a:off x="4840063" y="4135572"/>
            <a:ext cx="2794641" cy="2067489"/>
          </a:xfrm>
          <a:prstGeom prst="rect">
            <a:avLst/>
          </a:prstGeom>
          <a:noFill/>
        </p:spPr>
        <p:txBody>
          <a:bodyPr wrap="square" lIns="0" tIns="0" rIns="0" bIns="0" rtlCol="0">
            <a:spAutoFit/>
          </a:bodyPr>
          <a:lstStyle/>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Network Optimized</a:t>
            </a:r>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1" y="79318"/>
            <a:ext cx="10986231" cy="826002"/>
          </a:xfrm>
        </p:spPr>
        <p:txBody>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pic>
        <p:nvPicPr>
          <p:cNvPr id="6" name="Picture 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1181522" y="79443"/>
            <a:ext cx="780290" cy="780290"/>
          </a:xfrm>
          <a:prstGeom prst="rect">
            <a:avLst/>
          </a:prstGeom>
        </p:spPr>
      </p:pic>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endParaRPr lang="en-US" sz="3200" dirty="0" smtClean="0">
              <a:solidFill>
                <a:schemeClr val="bg1"/>
              </a:solidFill>
            </a:endParaRP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039952"/>
            <a:ext cx="12230100" cy="58307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50812" y="158301"/>
            <a:ext cx="11652805" cy="899665"/>
          </a:xfrm>
        </p:spPr>
        <p:txBody>
          <a:bodyPr/>
          <a:lstStyle/>
          <a:p>
            <a:r>
              <a:rPr lang="en-US" sz="4400" dirty="0" smtClean="0">
                <a:solidFill>
                  <a:schemeClr val="bg1"/>
                </a:solidFill>
              </a:rPr>
              <a:t>Try App Service: https</a:t>
            </a:r>
            <a:r>
              <a:rPr lang="en-US" sz="4400" dirty="0">
                <a:solidFill>
                  <a:schemeClr val="bg1"/>
                </a:solidFill>
              </a:rPr>
              <a:t>://tryappservice.azure.com</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28</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05" y="1132579"/>
            <a:ext cx="10973416" cy="5738121"/>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endParaRPr lang="en-US" sz="28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05178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Internet of Things</a:t>
            </a:r>
            <a:endParaRPr lang="en-US" dirty="0">
              <a:solidFill>
                <a:schemeClr val="bg1"/>
              </a:solidFill>
            </a:endParaRPr>
          </a:p>
        </p:txBody>
      </p:sp>
      <p:sp>
        <p:nvSpPr>
          <p:cNvPr id="20" name="Text Placeholder 1"/>
          <p:cNvSpPr txBox="1">
            <a:spLocks/>
          </p:cNvSpPr>
          <p:nvPr/>
        </p:nvSpPr>
        <p:spPr>
          <a:xfrm>
            <a:off x="268857" y="4184412"/>
            <a:ext cx="6813838" cy="2507799"/>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bg1"/>
                </a:solidFill>
              </a:rPr>
              <a:t>With Microsoft Azure </a:t>
            </a:r>
            <a:r>
              <a:rPr lang="en-US" sz="2800" dirty="0" err="1">
                <a:solidFill>
                  <a:schemeClr val="bg1"/>
                </a:solidFill>
              </a:rPr>
              <a:t>IoT</a:t>
            </a:r>
            <a:r>
              <a:rPr lang="en-US" sz="28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800" dirty="0" smtClean="0">
              <a:solidFill>
                <a:schemeClr val="bg1"/>
              </a:solidFill>
            </a:endParaRPr>
          </a:p>
        </p:txBody>
      </p:sp>
      <p:grpSp>
        <p:nvGrpSpPr>
          <p:cNvPr id="26" name="Group 25"/>
          <p:cNvGrpSpPr/>
          <p:nvPr/>
        </p:nvGrpSpPr>
        <p:grpSpPr>
          <a:xfrm>
            <a:off x="7643286" y="73759"/>
            <a:ext cx="4928126" cy="6555641"/>
            <a:chOff x="7008812" y="0"/>
            <a:chExt cx="4928126" cy="6555641"/>
          </a:xfrm>
        </p:grpSpPr>
        <p:sp>
          <p:nvSpPr>
            <p:cNvPr id="4" name="Rectangle 3"/>
            <p:cNvSpPr/>
            <p:nvPr/>
          </p:nvSpPr>
          <p:spPr>
            <a:xfrm>
              <a:off x="7136338" y="0"/>
              <a:ext cx="4800600" cy="6555641"/>
            </a:xfrm>
            <a:prstGeom prst="rect">
              <a:avLst/>
            </a:prstGeom>
          </p:spPr>
          <p:txBody>
            <a:bodyPr wrap="square">
              <a:spAutoFit/>
            </a:bodyPr>
            <a:lstStyle/>
            <a:p>
              <a:pPr lvl="1">
                <a:lnSpc>
                  <a:spcPct val="250000"/>
                </a:lnSpc>
              </a:pPr>
              <a:r>
                <a:rPr lang="en-US" sz="2800" dirty="0">
                  <a:solidFill>
                    <a:schemeClr val="bg1"/>
                  </a:solidFill>
                </a:rPr>
                <a:t>Event Hubs</a:t>
              </a:r>
            </a:p>
            <a:p>
              <a:pPr lvl="1">
                <a:lnSpc>
                  <a:spcPct val="250000"/>
                </a:lnSpc>
              </a:pPr>
              <a:r>
                <a:rPr lang="en-US" sz="2800" dirty="0" smtClean="0">
                  <a:solidFill>
                    <a:schemeClr val="bg1"/>
                  </a:solidFill>
                </a:rPr>
                <a:t>Notification </a:t>
              </a:r>
              <a:r>
                <a:rPr lang="en-US" sz="2800" dirty="0">
                  <a:solidFill>
                    <a:schemeClr val="bg1"/>
                  </a:solidFill>
                </a:rPr>
                <a:t>Hubs</a:t>
              </a:r>
            </a:p>
            <a:p>
              <a:pPr lvl="1">
                <a:lnSpc>
                  <a:spcPct val="250000"/>
                </a:lnSpc>
              </a:pPr>
              <a:r>
                <a:rPr lang="en-US" sz="2800" dirty="0">
                  <a:solidFill>
                    <a:schemeClr val="bg1"/>
                  </a:solidFill>
                </a:rPr>
                <a:t>Stream Analytics</a:t>
              </a:r>
            </a:p>
            <a:p>
              <a:pPr lvl="1">
                <a:lnSpc>
                  <a:spcPct val="250000"/>
                </a:lnSpc>
              </a:pPr>
              <a:r>
                <a:rPr lang="en-US" sz="2800" dirty="0">
                  <a:solidFill>
                    <a:schemeClr val="bg1"/>
                  </a:solidFill>
                </a:rPr>
                <a:t>Machine Learning</a:t>
              </a:r>
            </a:p>
            <a:p>
              <a:pPr lvl="1">
                <a:lnSpc>
                  <a:spcPct val="250000"/>
                </a:lnSpc>
              </a:pPr>
              <a:r>
                <a:rPr lang="en-US" sz="2800" dirty="0" err="1">
                  <a:solidFill>
                    <a:schemeClr val="bg1"/>
                  </a:solidFill>
                </a:rPr>
                <a:t>HDInsight</a:t>
              </a:r>
              <a:endParaRPr lang="en-US" sz="2800" dirty="0">
                <a:solidFill>
                  <a:schemeClr val="bg1"/>
                </a:solidFill>
              </a:endParaRPr>
            </a:p>
            <a:p>
              <a:pPr lvl="1">
                <a:lnSpc>
                  <a:spcPct val="250000"/>
                </a:lnSpc>
              </a:pPr>
              <a:r>
                <a:rPr lang="en-US" sz="2800" dirty="0" smtClean="0">
                  <a:solidFill>
                    <a:schemeClr val="bg1"/>
                  </a:solidFill>
                </a:rPr>
                <a:t>Power </a:t>
              </a:r>
              <a:r>
                <a:rPr lang="en-US" sz="28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008812" y="533866"/>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08812" y="1599178"/>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008812" y="266449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008812" y="3729802"/>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008812" y="4795114"/>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8812" y="5860424"/>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71" y="365923"/>
            <a:ext cx="11081672" cy="807803"/>
          </a:xfrm>
        </p:spPr>
        <p:txBody>
          <a:bodyPr/>
          <a:lstStyle/>
          <a:p>
            <a:r>
              <a:rPr lang="en-US" dirty="0" smtClean="0">
                <a:solidFill>
                  <a:schemeClr val="bg1"/>
                </a:solidFill>
              </a:rPr>
              <a:t>Azure Stream Analytics</a:t>
            </a:r>
            <a:endParaRPr lang="en-US" dirty="0">
              <a:solidFill>
                <a:schemeClr val="bg1"/>
              </a:solidFill>
            </a:endParaRPr>
          </a:p>
        </p:txBody>
      </p:sp>
      <p:grpSp>
        <p:nvGrpSpPr>
          <p:cNvPr id="7" name="Group 6"/>
          <p:cNvGrpSpPr/>
          <p:nvPr/>
        </p:nvGrpSpPr>
        <p:grpSpPr>
          <a:xfrm>
            <a:off x="269170" y="1190079"/>
            <a:ext cx="11652043" cy="5375593"/>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309675" y="4868846"/>
                <a:ext cx="1571420" cy="669506"/>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7087339" y="4167460"/>
                <a:ext cx="8528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79112" y="3492574"/>
                <a:ext cx="1312585" cy="1183896"/>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69238" y="5886421"/>
                <a:ext cx="1476370" cy="700913"/>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99313" y="2289942"/>
                <a:ext cx="979453" cy="989843"/>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453339" y="2115892"/>
                <a:ext cx="1649012" cy="3118675"/>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424432" y="6232875"/>
              <a:ext cx="1731555"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gr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using inexpensive </a:t>
            </a:r>
            <a:r>
              <a:rPr lang="en-US" sz="2000" dirty="0" smtClean="0">
                <a:solidFill>
                  <a:schemeClr val="bg1"/>
                </a:solidFill>
              </a:rPr>
              <a:t>App Service Web Apps</a:t>
            </a:r>
            <a:endParaRPr lang="en-US" sz="2000" dirty="0">
              <a:solidFill>
                <a:schemeClr val="bg1"/>
              </a:solidFill>
            </a:endParaRP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chemeClr val="tx1"/>
                </a:solidFill>
                <a:latin typeface="+mj-lt"/>
              </a:rPr>
              <a:t>2014</a:t>
            </a:r>
            <a:endParaRPr lang="en-US" sz="16595" dirty="0">
              <a:solidFill>
                <a:schemeClr val="tx1"/>
              </a:solidFill>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a:t>
            </a:r>
            <a:r>
              <a:rPr lang="en-US" sz="2799" b="1" dirty="0" smtClean="0">
                <a:solidFill>
                  <a:schemeClr val="bg2"/>
                </a:solidFill>
              </a:rPr>
              <a:t>Apps</a:t>
            </a:r>
            <a:endParaRPr lang="en-US" sz="2799" b="1" dirty="0">
              <a:solidFill>
                <a:schemeClr val="bg2"/>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2930</Words>
  <Application>Microsoft Office PowerPoint</Application>
  <PresentationFormat>Custom</PresentationFormat>
  <Paragraphs>570</Paragraphs>
  <Slides>39</Slides>
  <Notes>26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39</vt:i4>
      </vt:variant>
    </vt:vector>
  </HeadingPairs>
  <TitlesOfParts>
    <vt:vector size="56" baseType="lpstr">
      <vt:lpstr>メイリオ</vt:lpstr>
      <vt:lpstr>MS PGothic</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Azure App Service Web Apps</vt:lpstr>
      <vt:lpstr>PowerPoint Presentation</vt:lpstr>
      <vt:lpstr>Try App Service: https://tryappservice.azure.com</vt:lpstr>
      <vt:lpstr>Visual Studio Online</vt:lpstr>
      <vt:lpstr>Demo: Azure Preview Portal</vt:lpstr>
      <vt:lpstr>You</vt:lpstr>
      <vt:lpstr>Azure Media Services</vt:lpstr>
      <vt:lpstr>Azure App Service Mobile Apps</vt:lpstr>
      <vt:lpstr>Internet of Things</vt:lpstr>
      <vt:lpstr>Azure Data Factory</vt:lpstr>
      <vt:lpstr>Azure Stream Analytics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2015-03-31T04:30:04Z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